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8350" cy="6858000"/>
  <p:notesSz cx="9236075" cy="6950075"/>
  <p:embeddedFontLst>
    <p:embeddedFont>
      <p:font typeface="Inter" panose="020B0604020202020204" charset="0"/>
      <p:regular r:id="rId18"/>
      <p:bold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Georgia" panose="02040502050405020303" pitchFamily="18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2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AB297DE-FD84-48D2-81AE-7F20A0A0D91C}">
  <a:tblStyle styleId="{1AB297DE-FD84-48D2-81AE-7F20A0A0D91C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>
        <p:guide orient="horz" pos="2160"/>
        <p:guide pos="38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019" cy="3488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1947" y="0"/>
            <a:ext cx="4002019" cy="3488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18555D-94D5-4ADE-B938-8209E78CD7B8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01257"/>
            <a:ext cx="4002019" cy="3488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1947" y="6601257"/>
            <a:ext cx="4002019" cy="3488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E6AEC8-4800-4EED-9197-6B2BB9233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2941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231947" y="0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6601257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231947" y="6601257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Dear Students, Welcome to MSBTE E learning platform.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 am Mrs. Jaishree Anerao, Lecturer, Computer ENgineering department, From VESP, Chembur, Mumbai.</a:t>
            </a:r>
            <a:endParaRPr b="0"/>
          </a:p>
          <a:p>
            <a: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/>
            </a:r>
            <a:br>
              <a:rPr lang="en-US"/>
            </a:br>
            <a:endParaRPr/>
          </a:p>
        </p:txBody>
      </p:sp>
      <p:sp>
        <p:nvSpPr>
          <p:cNvPr id="128" name="Google Shape;12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0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9" name="Google Shape;22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7" name="Google Shape;237;p11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Lets see one by one. In this example the function’s basic execution is to perform addition of two numbers. 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name of both the functions is the same but the datatype of the parameter of both the functions are different.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 while compiling if the data passed to the function is of integer type then the compiler will execute the definition of that function.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 this example the first function definition is with two arguments of type integer which performs addition of two integer numbers.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second function definition is with two arguments of type float which performs addition of two float numbers.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This way we can overload the function using different types of arguments.</a:t>
            </a:r>
            <a:endParaRPr b="0"/>
          </a:p>
          <a:p>
            <a: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/>
          </a:p>
        </p:txBody>
      </p:sp>
      <p:sp>
        <p:nvSpPr>
          <p:cNvPr id="238" name="Google Shape;238;p11:notes"/>
          <p:cNvSpPr txBox="1">
            <a:spLocks noGrp="1"/>
          </p:cNvSpPr>
          <p:nvPr>
            <p:ph type="sldNum" idx="12"/>
          </p:nvPr>
        </p:nvSpPr>
        <p:spPr>
          <a:xfrm>
            <a:off x="5231947" y="6601257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2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 this example the function’s basic execution is to perform addition of two numbers. 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name of both the functions is the same but the datatype of the parameter of both the functions are different.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 while compiling if the data passed to the function is of integer type then the compiler will execute the definition of that function.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 this example 1st function is with one argument- to find area of circle (which requires only radius)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2nd function with two arguments - to find area of rectangle (which requires length and breadth.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This is all about how to write function definition.</a:t>
            </a:r>
            <a:endParaRPr b="0"/>
          </a:p>
          <a:p>
            <a: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/>
            </a:r>
            <a:br>
              <a:rPr lang="en-US"/>
            </a:br>
            <a:endParaRPr/>
          </a:p>
        </p:txBody>
      </p:sp>
      <p:sp>
        <p:nvSpPr>
          <p:cNvPr id="247" name="Google Shape;24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3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 this program first we create the class Addition with two methods in it with the same name as sum but having different numbers of arguments.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first function definition is with two integer numbers which performs addition of two integer numbers.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second function has three arguments of type integer which performs addition of three numbers.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This is a method to overload the function with a different number of arguments.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b="0"/>
              <a:t/>
            </a:r>
            <a:br>
              <a:rPr lang="en-US" b="0"/>
            </a:b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Now in the main block create an object for class addition.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next statement function is called with the object by passing two integer values.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When we pass two integer values the compiler automatically decides which function definition to execute depending on number of arguments in this case.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b="0"/>
              <a:t/>
            </a:r>
            <a:br>
              <a:rPr lang="en-US" b="0"/>
            </a:b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next statement where we called function by passing three integer values so the compiler executes addition of three integer numbers with the help of appropriate function definition.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is not required to specify which function should run.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This way we can Implement function overloading</a:t>
            </a:r>
            <a:endParaRPr b="0"/>
          </a:p>
          <a:p>
            <a: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Thank you.</a:t>
            </a:r>
            <a:br>
              <a:rPr lang="en-US"/>
            </a:br>
            <a:endParaRPr/>
          </a:p>
        </p:txBody>
      </p:sp>
      <p:sp>
        <p:nvSpPr>
          <p:cNvPr id="256" name="Google Shape;256;p13:notes"/>
          <p:cNvSpPr txBox="1">
            <a:spLocks noGrp="1"/>
          </p:cNvSpPr>
          <p:nvPr>
            <p:ph type="sldNum" idx="12"/>
          </p:nvPr>
        </p:nvSpPr>
        <p:spPr>
          <a:xfrm>
            <a:off x="5231947" y="6601257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9" name="Google Shape;269;p14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0" name="Google Shape;270;p14:notes"/>
          <p:cNvSpPr txBox="1">
            <a:spLocks noGrp="1"/>
          </p:cNvSpPr>
          <p:nvPr>
            <p:ph type="sldNum" idx="12"/>
          </p:nvPr>
        </p:nvSpPr>
        <p:spPr>
          <a:xfrm>
            <a:off x="5231947" y="6601257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35" name="Google Shape;135;p2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 Object Oriented programming unit no. 4 is Pointers and polymorphism in C++.</a:t>
            </a:r>
            <a:endParaRPr b="0"/>
          </a:p>
          <a:p>
            <a: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/>
            </a:r>
            <a:br>
              <a:rPr lang="en-US"/>
            </a:br>
            <a:endParaRPr/>
          </a:p>
        </p:txBody>
      </p:sp>
      <p:sp>
        <p:nvSpPr>
          <p:cNvPr id="136" name="Google Shape;136;p2:notes"/>
          <p:cNvSpPr txBox="1">
            <a:spLocks noGrp="1"/>
          </p:cNvSpPr>
          <p:nvPr>
            <p:ph type="sldNum" idx="12"/>
          </p:nvPr>
        </p:nvSpPr>
        <p:spPr>
          <a:xfrm>
            <a:off x="5231947" y="6601257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45" name="Google Shape;145;p3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 this we will see how to use function overloading to solve the given problem.</a:t>
            </a:r>
            <a:endParaRPr b="0"/>
          </a:p>
          <a:p>
            <a: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/>
            </a:r>
            <a:br>
              <a:rPr lang="en-US"/>
            </a:br>
            <a:endParaRPr/>
          </a:p>
        </p:txBody>
      </p:sp>
      <p:sp>
        <p:nvSpPr>
          <p:cNvPr id="146" name="Google Shape;146;p3:notes"/>
          <p:cNvSpPr txBox="1">
            <a:spLocks noGrp="1"/>
          </p:cNvSpPr>
          <p:nvPr>
            <p:ph type="sldNum" idx="12"/>
          </p:nvPr>
        </p:nvSpPr>
        <p:spPr>
          <a:xfrm>
            <a:off x="5231947" y="6601257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55" name="Google Shape;155;p4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 will see how to develop a program using function overloading.</a:t>
            </a:r>
            <a:endParaRPr b="0"/>
          </a:p>
          <a:p>
            <a: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/>
            </a:r>
            <a:br>
              <a:rPr lang="en-US"/>
            </a:br>
            <a:endParaRPr/>
          </a:p>
        </p:txBody>
      </p:sp>
      <p:sp>
        <p:nvSpPr>
          <p:cNvPr id="156" name="Google Shape;156;p4:notes"/>
          <p:cNvSpPr txBox="1">
            <a:spLocks noGrp="1"/>
          </p:cNvSpPr>
          <p:nvPr>
            <p:ph type="sldNum" idx="12"/>
          </p:nvPr>
        </p:nvSpPr>
        <p:spPr>
          <a:xfrm>
            <a:off x="5231947" y="6601257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5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 start with the concept of function overloading will see the concept map of this topic.</a:t>
            </a:r>
            <a:endParaRPr/>
          </a:p>
        </p:txBody>
      </p:sp>
      <p:sp>
        <p:nvSpPr>
          <p:cNvPr id="165" name="Google Shape;16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6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concept map tells us about various methods used in function overloading.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 you can see the name is same for all the three functions but number of parameters are different.</a:t>
            </a:r>
            <a:endParaRPr b="0"/>
          </a:p>
          <a:p>
            <a: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/>
            </a:r>
            <a:br>
              <a:rPr lang="en-US"/>
            </a:br>
            <a:endParaRPr/>
          </a:p>
        </p:txBody>
      </p:sp>
      <p:sp>
        <p:nvSpPr>
          <p:cNvPr id="177" name="Google Shape;17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7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Lets see how to implement it in our program.</a:t>
            </a:r>
            <a:endParaRPr/>
          </a:p>
        </p:txBody>
      </p:sp>
      <p:sp>
        <p:nvSpPr>
          <p:cNvPr id="198" name="Google Shape;19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8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is overloading?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Overloading means assigning multiple meanings to a function name or an operator symbol.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allows multiple definitions of a function with the same name, but different signature. 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Compile time polymorphism can be achieved by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Function Overloading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Operator Overloading</a:t>
            </a:r>
            <a:endParaRPr b="0"/>
          </a:p>
          <a:p>
            <a: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/>
            </a:r>
            <a:br>
              <a:rPr lang="en-US"/>
            </a:br>
            <a:endParaRPr/>
          </a:p>
        </p:txBody>
      </p:sp>
      <p:sp>
        <p:nvSpPr>
          <p:cNvPr id="205" name="Google Shape;20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0" name="Google Shape;220;p9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1" name="Google Shape;221;p9:notes"/>
          <p:cNvSpPr txBox="1">
            <a:spLocks noGrp="1"/>
          </p:cNvSpPr>
          <p:nvPr>
            <p:ph type="sldNum" idx="12"/>
          </p:nvPr>
        </p:nvSpPr>
        <p:spPr>
          <a:xfrm>
            <a:off x="5231947" y="6601257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Cover alternate">
  <p:cSld name="3_Cover alternat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ubTitle" idx="1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sz="16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Standard slide_no bullets">
  <p:cSld name="4_Standard slide_no bullets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>
            <a:spLocks noGrp="1"/>
          </p:cNvSpPr>
          <p:nvPr>
            <p:ph type="body" idx="1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SzPts val="2520"/>
              <a:buNone/>
              <a:defRPr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tandard slide_Quotes">
  <p:cSld name="1_Standard slide_Quotes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 b="0" i="0" u="none" strike="noStrike" cap="non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2"/>
          <p:cNvSpPr txBox="1">
            <a:spLocks noGrp="1"/>
          </p:cNvSpPr>
          <p:nvPr>
            <p:ph type="body" idx="1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2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"/>
                <a:ea typeface="Inter"/>
                <a:cs typeface="Inter"/>
                <a:sym typeface="Inter"/>
              </a:defRPr>
            </a:lvl2pPr>
            <a:lvl3pPr marL="1371600" lvl="2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"/>
                <a:ea typeface="Inter"/>
                <a:cs typeface="Inter"/>
                <a:sym typeface="Inter"/>
              </a:defRPr>
            </a:lvl3pPr>
            <a:lvl4pPr marL="1828800" lvl="3" indent="-29971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4pPr>
            <a:lvl5pPr marL="2286000" lvl="4" indent="-29972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body" idx="3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"/>
                <a:ea typeface="Inter"/>
                <a:cs typeface="Inter"/>
                <a:sym typeface="Inter"/>
              </a:defRPr>
            </a:lvl2pPr>
            <a:lvl3pPr marL="1371600" lvl="2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"/>
                <a:ea typeface="Inter"/>
                <a:cs typeface="Inter"/>
                <a:sym typeface="Inter"/>
              </a:defRPr>
            </a:lvl3pPr>
            <a:lvl4pPr marL="1828800" lvl="3" indent="-29971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4pPr>
            <a:lvl5pPr marL="2286000" lvl="4" indent="-29972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tandard slide_Quotes">
  <p:cSld name="2_Standard slide_Quote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 b="0" i="0" u="none" strike="noStrike" cap="non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3"/>
          <p:cNvSpPr txBox="1">
            <a:spLocks noGrp="1"/>
          </p:cNvSpPr>
          <p:nvPr>
            <p:ph type="body" idx="1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body" idx="2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3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tandard slide_no bullets">
  <p:cSld name="2_Standard slide_no bullets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>
            <a:spLocks noGrp="1"/>
          </p:cNvSpPr>
          <p:nvPr>
            <p:ph type="pic" idx="2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body" idx="1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marL="914400" lvl="1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body" idx="3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marL="914400" lvl="1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 slide_no_first_level_bullets">
  <p:cSld name="Standard slide_no_first_level_bullet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Google Shape;92;p1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5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marL="914400" lvl="1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marL="1371600" lvl="2" indent="-29971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marL="1828800" lvl="3" indent="-29083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marL="2286000" lvl="4" indent="-281939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, no line">
  <p:cSld name="Title only, no line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Google Shape;97;p1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8" name="Google Shape;98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with headings">
  <p:cSld name="Two columns with headings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Google Shape;101;p1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02" name="Google Shape;102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>
            <a:spLocks noGrp="1"/>
          </p:cNvSpPr>
          <p:nvPr>
            <p:ph type="body" idx="1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marL="914400" lvl="1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marL="1371600" lvl="2" indent="-29971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marL="1828800" lvl="3" indent="-29083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marL="2286000" lvl="4" indent="-281939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04" name="Google Shape;104;p17"/>
          <p:cNvSpPr txBox="1">
            <a:spLocks noGrp="1"/>
          </p:cNvSpPr>
          <p:nvPr>
            <p:ph type="body" idx="2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marL="914400" lvl="1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marL="1371600" lvl="2" indent="-29971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marL="1828800" lvl="3" indent="-29083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marL="2286000" lvl="4" indent="-281939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05" name="Google Shape;105;p17"/>
          <p:cNvSpPr txBox="1">
            <a:spLocks noGrp="1"/>
          </p:cNvSpPr>
          <p:nvPr>
            <p:ph type="body" idx="3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marL="914400" lvl="1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body" idx="4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marL="914400" lvl="1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">
  <p:cSld name="Key statemen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cused data">
  <p:cSld name="Focused data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1">
  <p:cSld name="Divider 1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Cover">
  <p:cSld name="1_Cov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" name="Google Shape;23;p3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w="9525" cap="flat" cmpd="sng">
            <a:solidFill>
              <a:srgbClr val="82829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" name="Google Shape;24;p3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" name="Google Shape;25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20"/>
              <a:buNone/>
              <a:defRPr sz="1600" b="1">
                <a:solidFill>
                  <a:srgbClr val="404040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body" idx="2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3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3"/>
          <p:cNvSpPr>
            <a:spLocks noGrp="1"/>
          </p:cNvSpPr>
          <p:nvPr>
            <p:ph type="pic" idx="4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3">
  <p:cSld name="Divider 3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mpty">
  <p:cSld name="Empty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Empty">
  <p:cSld name="1_Empty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3"/>
          <p:cNvSpPr>
            <a:spLocks noGrp="1"/>
          </p:cNvSpPr>
          <p:nvPr>
            <p:ph type="media" idx="2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legal text">
  <p:cSld name="Final legal text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4"/>
          <p:cNvSpPr txBox="1">
            <a:spLocks noGrp="1"/>
          </p:cNvSpPr>
          <p:nvPr>
            <p:ph type="body" idx="1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9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6860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sz="9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6416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>
  <p:cSld name="Blank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tandard slide_no bullets">
  <p:cSld name="1_Standard slide_no bullet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oogle Shape;32;p4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1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marL="914400" lvl="1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2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marL="914400" lvl="1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>
            <a:spLocks noGrp="1"/>
          </p:cNvSpPr>
          <p:nvPr>
            <p:ph type="pic" idx="3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4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body" idx="5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marL="914400" lvl="1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 slide">
  <p:cSld name="Standard slide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42" name="Google Shape;42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971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083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81939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pproved question wide">
  <p:cSld name="Approved question wid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 txBox="1">
            <a:spLocks noGrp="1"/>
          </p:cNvSpPr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ubTitle" idx="1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Standard slide">
  <p:cSld name="3_Standard slide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Google Shape;50;p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tandard slide">
  <p:cSld name="2_Standard slide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8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5" name="Google Shape;55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8"/>
          <p:cNvSpPr>
            <a:spLocks noGrp="1"/>
          </p:cNvSpPr>
          <p:nvPr>
            <p:ph type="pic" idx="2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body" idx="1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3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body" idx="4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body" idx="5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tandard slide">
  <p:cSld name="1_Standard slide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Google Shape;63;p9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64" name="Google Shape;64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9"/>
          <p:cNvSpPr>
            <a:spLocks noGrp="1"/>
          </p:cNvSpPr>
          <p:nvPr>
            <p:ph type="pic" idx="2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body" idx="1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3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body" idx="4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 slide_no bullets" type="obj">
  <p:cSld name="OBJEC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oogle Shape;71;p10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72" name="Google Shape;72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0861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99719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9083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81939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 July 2020</a:t>
            </a:r>
            <a:endParaRPr sz="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lang="en-US"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6"/>
          <p:cNvSpPr txBox="1">
            <a:spLocks noGrp="1"/>
          </p:cNvSpPr>
          <p:nvPr>
            <p:ph type="ctrTitle"/>
          </p:nvPr>
        </p:nvSpPr>
        <p:spPr>
          <a:xfrm>
            <a:off x="915988" y="1476375"/>
            <a:ext cx="5422900" cy="860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CO_IF_22316_UO4</a:t>
            </a:r>
            <a:endParaRPr/>
          </a:p>
        </p:txBody>
      </p:sp>
      <p:sp>
        <p:nvSpPr>
          <p:cNvPr id="131" name="Google Shape;131;p26"/>
          <p:cNvSpPr txBox="1">
            <a:spLocks noGrp="1"/>
          </p:cNvSpPr>
          <p:nvPr>
            <p:ph type="subTitle" idx="1"/>
          </p:nvPr>
        </p:nvSpPr>
        <p:spPr>
          <a:xfrm>
            <a:off x="915988" y="2422525"/>
            <a:ext cx="5422900" cy="137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Jaishree Anerao, Lecturer, VES Polytechnic</a:t>
            </a:r>
            <a:endParaRPr sz="1200"/>
          </a:p>
          <a:p>
            <a:pPr marL="0" lvl="0" indent="0" algn="l" rtl="0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lang="en-US" b="1"/>
              <a:t>Date: 09 July 2020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lang="en-US" b="1"/>
              <a:t>MSBTE LEAD: Learning at your Doorstep</a:t>
            </a:r>
            <a:endParaRPr/>
          </a:p>
        </p:txBody>
      </p:sp>
      <p:pic>
        <p:nvPicPr>
          <p:cNvPr id="132" name="Google Shape;132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76050" y="6235700"/>
            <a:ext cx="406400" cy="40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5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/>
              <a:t>Example :</a:t>
            </a:r>
            <a:endParaRPr/>
          </a:p>
        </p:txBody>
      </p:sp>
      <p:sp>
        <p:nvSpPr>
          <p:cNvPr id="232" name="Google Shape;232;p35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Function Overloading can be written as : 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 b="1"/>
              <a:t>Different types of parameters</a:t>
            </a:r>
            <a:endParaRPr/>
          </a:p>
          <a:p>
            <a:pPr marL="13970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/>
              <a:t>      In this type, we define two or more functions with same name and same number of parameters, but </a:t>
            </a:r>
            <a:endParaRPr/>
          </a:p>
          <a:p>
            <a:pPr marL="13970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/>
              <a:t>      the type of parameters is different.            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 b="1"/>
              <a:t>Different Numbers of parameters</a:t>
            </a:r>
            <a:endParaRPr/>
          </a:p>
          <a:p>
            <a:pPr marL="13970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/>
              <a:t>      In this type of function overloading, we define two functions with the same name but different    </a:t>
            </a:r>
            <a:endParaRPr/>
          </a:p>
          <a:p>
            <a:pPr marL="13970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/>
              <a:t>      numbers of parameters of the same type.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 b="1"/>
              <a:t>Example</a:t>
            </a:r>
            <a:endParaRPr/>
          </a:p>
          <a:p>
            <a:pPr marL="13970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endParaRPr/>
          </a:p>
        </p:txBody>
      </p:sp>
      <p:graphicFrame>
        <p:nvGraphicFramePr>
          <p:cNvPr id="233" name="Google Shape;233;p35"/>
          <p:cNvGraphicFramePr/>
          <p:nvPr/>
        </p:nvGraphicFramePr>
        <p:xfrm>
          <a:off x="974860" y="4106914"/>
          <a:ext cx="9035150" cy="1978925"/>
        </p:xfrm>
        <a:graphic>
          <a:graphicData uri="http://schemas.openxmlformats.org/drawingml/2006/table">
            <a:tbl>
              <a:tblPr>
                <a:noFill/>
                <a:tableStyleId>{1AB297DE-FD84-48D2-81AE-7F20A0A0D91C}</a:tableStyleId>
              </a:tblPr>
              <a:tblGrid>
                <a:gridCol w="452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05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681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u="none" strike="noStrike" cap="non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Different Types of Parameters</a:t>
                      </a:r>
                      <a:endParaRPr sz="24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625" marR="47625" marT="95250" marB="95250" anchor="ctr">
                    <a:lnL w="12700" cap="flat" cmpd="sng">
                      <a:solidFill>
                        <a:srgbClr val="4141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4141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4141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en-US" sz="2400" b="1" u="none" strike="noStrike" cap="non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Different Numbers of Parameters</a:t>
                      </a:r>
                      <a:endParaRPr sz="24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625" marR="47625" marT="95250" marB="95250" anchor="ctr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4141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4141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4141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5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i="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void addition(int num1, int num2);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T w="12700" cap="flat" cmpd="sng">
                      <a:solidFill>
                        <a:srgbClr val="4141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void area(float radius);</a:t>
                      </a:r>
                      <a:endParaRPr sz="1400" u="none" strike="noStrike" cap="none"/>
                    </a:p>
                  </a:txBody>
                  <a:tcPr marL="47625" marR="47625" marT="95250" marB="95250" anchor="ctr">
                    <a:lnR w="12700" cap="flat" cmpd="sng">
                      <a:solidFill>
                        <a:srgbClr val="4141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4141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4141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5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i="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void addition(float num1, float num2);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void area(float length, float breadth)</a:t>
                      </a:r>
                      <a:endParaRPr sz="1400" u="none" strike="noStrike" cap="none"/>
                    </a:p>
                  </a:txBody>
                  <a:tcPr marL="47625" marR="47625" marT="95250" marB="95250" anchor="ctr">
                    <a:lnR w="12700" cap="flat" cmpd="sng">
                      <a:solidFill>
                        <a:srgbClr val="4141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4141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4141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34" name="Google Shape;234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76050" y="6235700"/>
            <a:ext cx="406400" cy="40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6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/>
              <a:t>FUNCTION OVERLOADING</a:t>
            </a:r>
            <a:endParaRPr b="1"/>
          </a:p>
        </p:txBody>
      </p:sp>
      <p:sp>
        <p:nvSpPr>
          <p:cNvPr id="241" name="Google Shape;241;p36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In this example the function’s basic execution is to perform addition of two numbers. 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The name of both the functions is same but the datatype of the parameter of both the functions are different.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So while compiling if the data passed to the function is of integer type then the compiler will execute the definition of that function.</a:t>
            </a:r>
            <a:endParaRPr/>
          </a:p>
          <a:p>
            <a:pPr marL="13970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endParaRPr/>
          </a:p>
        </p:txBody>
      </p:sp>
      <p:sp>
        <p:nvSpPr>
          <p:cNvPr id="242" name="Google Shape;242;p36"/>
          <p:cNvSpPr txBox="1"/>
          <p:nvPr/>
        </p:nvSpPr>
        <p:spPr>
          <a:xfrm>
            <a:off x="9942764" y="4612325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11</a:t>
            </a:fld>
            <a:endParaRPr sz="1800" b="0" i="0" u="none" strike="noStrike" cap="non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43" name="Google Shape;243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10000" y="3285309"/>
            <a:ext cx="4386944" cy="1463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576050" y="6235700"/>
            <a:ext cx="406400" cy="40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7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/>
              <a:t>FUNCTION OVERLOADING</a:t>
            </a:r>
            <a:endParaRPr/>
          </a:p>
        </p:txBody>
      </p:sp>
      <p:sp>
        <p:nvSpPr>
          <p:cNvPr id="250" name="Google Shape;250;p37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In this example the function’s basic execution is to calculate the area of different shapes. 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The name is same of both function, but the number of parameters are different.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This helps compiler to help which function to call during the compilation process.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endParaRPr/>
          </a:p>
        </p:txBody>
      </p:sp>
      <p:pic>
        <p:nvPicPr>
          <p:cNvPr id="251" name="Google Shape;251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09386" y="3137893"/>
            <a:ext cx="3853006" cy="16277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576050" y="6235700"/>
            <a:ext cx="406400" cy="40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8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/>
              <a:t>PROGRAM  FOR FUNCTION OVERLOADING :</a:t>
            </a:r>
            <a:endParaRPr/>
          </a:p>
        </p:txBody>
      </p:sp>
      <p:sp>
        <p:nvSpPr>
          <p:cNvPr id="259" name="Google Shape;259;p38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5560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endParaRPr/>
          </a:p>
          <a:p>
            <a:pPr marL="355600" lvl="0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pic>
        <p:nvPicPr>
          <p:cNvPr id="260" name="Google Shape;260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7571" y="985054"/>
            <a:ext cx="5217296" cy="53668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48904" y="4038353"/>
            <a:ext cx="2428875" cy="676275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38"/>
          <p:cNvSpPr/>
          <p:nvPr/>
        </p:nvSpPr>
        <p:spPr>
          <a:xfrm>
            <a:off x="6574971" y="1137919"/>
            <a:ext cx="5013461" cy="952137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20853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Program with two sum functions one with two integer arguments and another with three integer arguments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38"/>
          <p:cNvSpPr/>
          <p:nvPr/>
        </p:nvSpPr>
        <p:spPr>
          <a:xfrm>
            <a:off x="5924867" y="1447800"/>
            <a:ext cx="650103" cy="239486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3"/>
          </a:solidFill>
          <a:ln w="25400" cap="flat" cmpd="sng">
            <a:solidFill>
              <a:srgbClr val="20853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38"/>
          <p:cNvSpPr/>
          <p:nvPr/>
        </p:nvSpPr>
        <p:spPr>
          <a:xfrm>
            <a:off x="9081699" y="3505200"/>
            <a:ext cx="163286" cy="533153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3"/>
          </a:solidFill>
          <a:ln w="25400" cap="flat" cmpd="sng">
            <a:solidFill>
              <a:srgbClr val="1166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38"/>
          <p:cNvSpPr/>
          <p:nvPr/>
        </p:nvSpPr>
        <p:spPr>
          <a:xfrm>
            <a:off x="7505698" y="2803252"/>
            <a:ext cx="3152003" cy="709025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20853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Output Of Program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6" name="Google Shape;266;p3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576050" y="6235700"/>
            <a:ext cx="406400" cy="40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9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/>
              <a:t>Advantages of Function Overloading</a:t>
            </a:r>
            <a:r>
              <a:rPr lang="en-US"/>
              <a:t> </a:t>
            </a:r>
            <a:endParaRPr/>
          </a:p>
        </p:txBody>
      </p:sp>
      <p:sp>
        <p:nvSpPr>
          <p:cNvPr id="273" name="Google Shape;273;p39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55600" lvl="0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The main advantage of function overloading </a:t>
            </a:r>
            <a:endParaRPr/>
          </a:p>
          <a:p>
            <a:pPr marL="355600" lvl="0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Improve the </a:t>
            </a:r>
            <a:r>
              <a:rPr lang="en-US" b="1"/>
              <a:t>code readability</a:t>
            </a:r>
            <a:r>
              <a:rPr lang="en-US"/>
              <a:t> and </a:t>
            </a:r>
            <a:endParaRPr/>
          </a:p>
          <a:p>
            <a:pPr marL="355600" lvl="0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Allows </a:t>
            </a:r>
            <a:r>
              <a:rPr lang="en-US" b="1"/>
              <a:t>code reusability</a:t>
            </a:r>
            <a:r>
              <a:rPr lang="en-US"/>
              <a:t>. </a:t>
            </a:r>
            <a:endParaRPr/>
          </a:p>
        </p:txBody>
      </p:sp>
      <p:pic>
        <p:nvPicPr>
          <p:cNvPr id="274" name="Google Shape;274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76050" y="6235700"/>
            <a:ext cx="406400" cy="40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7"/>
          <p:cNvSpPr txBox="1">
            <a:spLocks noGrp="1"/>
          </p:cNvSpPr>
          <p:nvPr>
            <p:ph type="ctrTitle"/>
          </p:nvPr>
        </p:nvSpPr>
        <p:spPr>
          <a:xfrm>
            <a:off x="776288" y="1954213"/>
            <a:ext cx="4405312" cy="12026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Unit 04 :</a:t>
            </a:r>
            <a:br>
              <a:rPr lang="en-US"/>
            </a:br>
            <a:r>
              <a:rPr lang="en-US"/>
              <a:t>Pointers and Polymorphism in c++</a:t>
            </a:r>
            <a:endParaRPr/>
          </a:p>
        </p:txBody>
      </p:sp>
      <p:sp>
        <p:nvSpPr>
          <p:cNvPr id="139" name="Google Shape;139;p27"/>
          <p:cNvSpPr txBox="1">
            <a:spLocks noGrp="1"/>
          </p:cNvSpPr>
          <p:nvPr>
            <p:ph type="body" idx="2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Jaishree Sudhakar Anerao</a:t>
            </a:r>
            <a:endParaRPr/>
          </a:p>
        </p:txBody>
      </p:sp>
      <p:sp>
        <p:nvSpPr>
          <p:cNvPr id="140" name="Google Shape;140;p27"/>
          <p:cNvSpPr txBox="1">
            <a:spLocks noGrp="1"/>
          </p:cNvSpPr>
          <p:nvPr>
            <p:ph type="body" idx="3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id="141" name="Google Shape;141;p27" descr="C:\Users\sameer pednekar\Downloads\since color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576050" y="6235700"/>
            <a:ext cx="406400" cy="40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>
            <a:spLocks noGrp="1"/>
          </p:cNvSpPr>
          <p:nvPr>
            <p:ph type="ctrTitle"/>
          </p:nvPr>
        </p:nvSpPr>
        <p:spPr>
          <a:xfrm>
            <a:off x="776288" y="1954213"/>
            <a:ext cx="5850143" cy="2541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3200"/>
              <a:t>Unit Outcome 2 : Use function overloading to solve the given problem</a:t>
            </a:r>
            <a:br>
              <a:rPr lang="en-US" sz="3200"/>
            </a:br>
            <a:endParaRPr/>
          </a:p>
        </p:txBody>
      </p:sp>
      <p:sp>
        <p:nvSpPr>
          <p:cNvPr id="149" name="Google Shape;149;p28"/>
          <p:cNvSpPr txBox="1">
            <a:spLocks noGrp="1"/>
          </p:cNvSpPr>
          <p:nvPr>
            <p:ph type="body" idx="2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Jaishree Sudhakar Anerao</a:t>
            </a:r>
            <a:endParaRPr/>
          </a:p>
        </p:txBody>
      </p:sp>
      <p:sp>
        <p:nvSpPr>
          <p:cNvPr id="150" name="Google Shape;150;p28"/>
          <p:cNvSpPr txBox="1">
            <a:spLocks noGrp="1"/>
          </p:cNvSpPr>
          <p:nvPr>
            <p:ph type="body" idx="3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id="151" name="Google Shape;151;p28" descr="C:\Users\sameer pednekar\Downloads\since color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576050" y="6235700"/>
            <a:ext cx="406400" cy="40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9"/>
          <p:cNvSpPr txBox="1">
            <a:spLocks noGrp="1"/>
          </p:cNvSpPr>
          <p:nvPr>
            <p:ph type="ctrTitle"/>
          </p:nvPr>
        </p:nvSpPr>
        <p:spPr>
          <a:xfrm>
            <a:off x="776288" y="1954213"/>
            <a:ext cx="5850143" cy="1235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Learning Outcome 4 : Students will be able to develop program using function overloading</a:t>
            </a:r>
            <a:br>
              <a:rPr lang="en-US"/>
            </a:br>
            <a:endParaRPr/>
          </a:p>
        </p:txBody>
      </p:sp>
      <p:sp>
        <p:nvSpPr>
          <p:cNvPr id="159" name="Google Shape;159;p29"/>
          <p:cNvSpPr txBox="1">
            <a:spLocks noGrp="1"/>
          </p:cNvSpPr>
          <p:nvPr>
            <p:ph type="body" idx="2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Jaishree Sudhakar Anerao</a:t>
            </a:r>
            <a:endParaRPr/>
          </a:p>
        </p:txBody>
      </p:sp>
      <p:sp>
        <p:nvSpPr>
          <p:cNvPr id="160" name="Google Shape;160;p29"/>
          <p:cNvSpPr txBox="1">
            <a:spLocks noGrp="1"/>
          </p:cNvSpPr>
          <p:nvPr>
            <p:ph type="body" idx="3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id="161" name="Google Shape;161;p29" descr="C:\Users\sameer pednekar\Downloads\since color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576050" y="6235700"/>
            <a:ext cx="406400" cy="40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0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What we will learn today </a:t>
            </a:r>
            <a:endParaRPr/>
          </a:p>
        </p:txBody>
      </p:sp>
      <p:graphicFrame>
        <p:nvGraphicFramePr>
          <p:cNvPr id="168" name="Google Shape;168;p30"/>
          <p:cNvGraphicFramePr/>
          <p:nvPr/>
        </p:nvGraphicFramePr>
        <p:xfrm>
          <a:off x="609600" y="1138237"/>
          <a:ext cx="4824300" cy="1496100"/>
        </p:xfrm>
        <a:graphic>
          <a:graphicData uri="http://schemas.openxmlformats.org/drawingml/2006/table">
            <a:tbl>
              <a:tblPr>
                <a:noFill/>
                <a:tableStyleId>{1AB297DE-FD84-48D2-81AE-7F20A0A0D91C}</a:tableStyleId>
              </a:tblPr>
              <a:tblGrid>
                <a:gridCol w="604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9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8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u="none" strike="noStrike" cap="non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Function Overloading 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8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0" u="none" strike="noStrike" cap="non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8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0" u="none" strike="noStrike" cap="non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None/>
                      </a:pPr>
                      <a:endParaRPr sz="1600" b="0" u="none" strike="noStrike" cap="non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69" name="Google Shape;169;p30"/>
          <p:cNvSpPr txBox="1">
            <a:spLocks noGrp="1"/>
          </p:cNvSpPr>
          <p:nvPr>
            <p:ph type="body" idx="1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Jaishree Sudhakar Anerao</a:t>
            </a:r>
            <a:endParaRPr/>
          </a:p>
        </p:txBody>
      </p:sp>
      <p:sp>
        <p:nvSpPr>
          <p:cNvPr id="170" name="Google Shape;170;p30"/>
          <p:cNvSpPr txBox="1">
            <a:spLocks noGrp="1"/>
          </p:cNvSpPr>
          <p:nvPr>
            <p:ph type="body" idx="2"/>
          </p:nvPr>
        </p:nvSpPr>
        <p:spPr>
          <a:xfrm>
            <a:off x="7133461" y="4055931"/>
            <a:ext cx="423690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"/>
              <a:buNone/>
            </a:pPr>
            <a:r>
              <a:rPr lang="en-US" sz="800"/>
              <a:t>Lecturer, Department of Computer Engineering[NBA Accredited],Vivekanand Education Society’s Polytechnic, Mumbai</a:t>
            </a:r>
            <a:endParaRPr/>
          </a:p>
        </p:txBody>
      </p:sp>
      <p:sp>
        <p:nvSpPr>
          <p:cNvPr id="171" name="Google Shape;171;p30"/>
          <p:cNvSpPr txBox="1">
            <a:spLocks noGrp="1"/>
          </p:cNvSpPr>
          <p:nvPr>
            <p:ph type="body" idx="4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Key takeaways</a:t>
            </a:r>
            <a:endParaRPr/>
          </a:p>
        </p:txBody>
      </p:sp>
      <p:sp>
        <p:nvSpPr>
          <p:cNvPr id="172" name="Google Shape;172;p30"/>
          <p:cNvSpPr txBox="1">
            <a:spLocks noGrp="1"/>
          </p:cNvSpPr>
          <p:nvPr>
            <p:ph type="body" idx="5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/>
              <a:t> Concept of  function Overloading</a:t>
            </a:r>
            <a:endParaRPr/>
          </a:p>
        </p:txBody>
      </p:sp>
      <p:pic>
        <p:nvPicPr>
          <p:cNvPr id="173" name="Google Shape;173;p30" descr="C:\Users\sameer pednekar\Downloads\since color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45845" y="3749490"/>
            <a:ext cx="465371" cy="710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576050" y="6235700"/>
            <a:ext cx="406400" cy="40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1"/>
          <p:cNvSpPr txBox="1">
            <a:spLocks noGrp="1"/>
          </p:cNvSpPr>
          <p:nvPr>
            <p:ph type="title"/>
          </p:nvPr>
        </p:nvSpPr>
        <p:spPr>
          <a:xfrm>
            <a:off x="609600" y="293688"/>
            <a:ext cx="10979150" cy="590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Concept Map</a:t>
            </a:r>
            <a:endParaRPr/>
          </a:p>
        </p:txBody>
      </p:sp>
      <p:sp>
        <p:nvSpPr>
          <p:cNvPr id="180" name="Google Shape;180;p31"/>
          <p:cNvSpPr txBox="1">
            <a:spLocks noGrp="1"/>
          </p:cNvSpPr>
          <p:nvPr>
            <p:ph type="body" idx="1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1" name="Google Shape;181;p31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2" name="Google Shape;182;p31"/>
          <p:cNvSpPr/>
          <p:nvPr/>
        </p:nvSpPr>
        <p:spPr>
          <a:xfrm>
            <a:off x="1981200" y="2590800"/>
            <a:ext cx="3581400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3" name="Google Shape;183;p31"/>
          <p:cNvGrpSpPr/>
          <p:nvPr/>
        </p:nvGrpSpPr>
        <p:grpSpPr>
          <a:xfrm>
            <a:off x="2285698" y="2593468"/>
            <a:ext cx="6059413" cy="1418325"/>
            <a:chOff x="4231" y="1289547"/>
            <a:chExt cx="6059413" cy="1418325"/>
          </a:xfrm>
        </p:grpSpPr>
        <p:sp>
          <p:nvSpPr>
            <p:cNvPr id="184" name="Google Shape;184;p31"/>
            <p:cNvSpPr/>
            <p:nvPr/>
          </p:nvSpPr>
          <p:spPr>
            <a:xfrm>
              <a:off x="3033938" y="1875632"/>
              <a:ext cx="1994048" cy="24615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85" name="Google Shape;185;p31"/>
            <p:cNvSpPr/>
            <p:nvPr/>
          </p:nvSpPr>
          <p:spPr>
            <a:xfrm>
              <a:off x="2936513" y="1875632"/>
              <a:ext cx="97424" cy="24615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w="25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86" name="Google Shape;186;p31"/>
            <p:cNvSpPr/>
            <p:nvPr/>
          </p:nvSpPr>
          <p:spPr>
            <a:xfrm>
              <a:off x="942464" y="1875632"/>
              <a:ext cx="2091473" cy="24615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w="25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87" name="Google Shape;187;p31"/>
            <p:cNvSpPr/>
            <p:nvPr/>
          </p:nvSpPr>
          <p:spPr>
            <a:xfrm>
              <a:off x="2447853" y="1289547"/>
              <a:ext cx="1172169" cy="586084"/>
            </a:xfrm>
            <a:prstGeom prst="rect">
              <a:avLst/>
            </a:prstGeom>
            <a:solidFill>
              <a:schemeClr val="accent3"/>
            </a:solidFill>
            <a:ln w="25400" cap="flat" cmpd="sng">
              <a:solidFill>
                <a:srgbClr val="2D2D3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31"/>
            <p:cNvSpPr txBox="1"/>
            <p:nvPr/>
          </p:nvSpPr>
          <p:spPr>
            <a:xfrm>
              <a:off x="2447853" y="1289547"/>
              <a:ext cx="1172169" cy="58608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325" tIns="13325" rIns="13325" bIns="1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en-US" sz="2100" b="1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class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31"/>
            <p:cNvSpPr/>
            <p:nvPr/>
          </p:nvSpPr>
          <p:spPr>
            <a:xfrm>
              <a:off x="4231" y="2121788"/>
              <a:ext cx="1876467" cy="586084"/>
            </a:xfrm>
            <a:prstGeom prst="rect">
              <a:avLst/>
            </a:prstGeom>
            <a:solidFill>
              <a:schemeClr val="accent3"/>
            </a:solidFill>
            <a:ln w="25400" cap="flat" cmpd="sng">
              <a:solidFill>
                <a:srgbClr val="2D2D3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31"/>
            <p:cNvSpPr txBox="1"/>
            <p:nvPr/>
          </p:nvSpPr>
          <p:spPr>
            <a:xfrm>
              <a:off x="4231" y="2121788"/>
              <a:ext cx="1876467" cy="58608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325" tIns="13325" rIns="13325" bIns="1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en-US" sz="2100" b="1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Method(x)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31"/>
            <p:cNvSpPr/>
            <p:nvPr/>
          </p:nvSpPr>
          <p:spPr>
            <a:xfrm>
              <a:off x="2126854" y="2121788"/>
              <a:ext cx="1619317" cy="586084"/>
            </a:xfrm>
            <a:prstGeom prst="rect">
              <a:avLst/>
            </a:prstGeom>
            <a:solidFill>
              <a:schemeClr val="accent3"/>
            </a:solidFill>
            <a:ln w="25400" cap="flat" cmpd="sng">
              <a:solidFill>
                <a:srgbClr val="2D2D3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31"/>
            <p:cNvSpPr txBox="1"/>
            <p:nvPr/>
          </p:nvSpPr>
          <p:spPr>
            <a:xfrm>
              <a:off x="2126854" y="2121788"/>
              <a:ext cx="1619317" cy="58608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325" tIns="13325" rIns="13325" bIns="1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en-US" sz="2100" b="1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Method(x, y)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31"/>
            <p:cNvSpPr/>
            <p:nvPr/>
          </p:nvSpPr>
          <p:spPr>
            <a:xfrm>
              <a:off x="3992327" y="2121788"/>
              <a:ext cx="2071317" cy="586084"/>
            </a:xfrm>
            <a:prstGeom prst="rect">
              <a:avLst/>
            </a:prstGeom>
            <a:solidFill>
              <a:schemeClr val="accent3"/>
            </a:solidFill>
            <a:ln w="25400" cap="flat" cmpd="sng">
              <a:solidFill>
                <a:srgbClr val="2D2D3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31"/>
            <p:cNvSpPr txBox="1"/>
            <p:nvPr/>
          </p:nvSpPr>
          <p:spPr>
            <a:xfrm>
              <a:off x="3992327" y="2121788"/>
              <a:ext cx="2071317" cy="58608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325" tIns="13325" rIns="13325" bIns="1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en-US" sz="2100" b="1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Method(x,y , z)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95" name="Google Shape;195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76050" y="6235700"/>
            <a:ext cx="406400" cy="40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2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/>
              <a:t>Learning Objective/ Key learning</a:t>
            </a:r>
            <a:endParaRPr b="1"/>
          </a:p>
        </p:txBody>
      </p:sp>
      <p:sp>
        <p:nvSpPr>
          <p:cNvPr id="201" name="Google Shape;201;p32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To use Function Overloading.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Explain how Polymorphism is achieved using function overloading?</a:t>
            </a:r>
            <a:endParaRPr/>
          </a:p>
        </p:txBody>
      </p:sp>
      <p:pic>
        <p:nvPicPr>
          <p:cNvPr id="202" name="Google Shape;202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76050" y="6235700"/>
            <a:ext cx="406400" cy="40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3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Concept Explanation</a:t>
            </a:r>
            <a:r>
              <a:rPr lang="en-US">
                <a:solidFill>
                  <a:srgbClr val="FF0000"/>
                </a:solidFill>
              </a:rPr>
              <a:t>: </a:t>
            </a:r>
            <a:r>
              <a:rPr lang="en-US" b="1"/>
              <a:t>FUNCTION OVERLOADING</a:t>
            </a:r>
            <a:endParaRPr/>
          </a:p>
        </p:txBody>
      </p:sp>
      <p:sp>
        <p:nvSpPr>
          <p:cNvPr id="208" name="Google Shape;208;p33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What is overloading?</a:t>
            </a:r>
            <a:endParaRPr/>
          </a:p>
          <a:p>
            <a:pPr marL="13970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/>
              <a:t>Overloading means assigning multiple meanings to a function name or an operator symbol.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/>
              <a:t>It allows multiple definitions of a function with the same name, but different signature. 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Noto Sans Symbols"/>
              <a:buNone/>
            </a:pP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C++ Supports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/>
              <a:t>Function Overloading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/>
              <a:t>Operator Overloading</a:t>
            </a:r>
            <a:endParaRPr/>
          </a:p>
        </p:txBody>
      </p:sp>
      <p:grpSp>
        <p:nvGrpSpPr>
          <p:cNvPr id="209" name="Google Shape;209;p33"/>
          <p:cNvGrpSpPr/>
          <p:nvPr/>
        </p:nvGrpSpPr>
        <p:grpSpPr>
          <a:xfrm>
            <a:off x="4465485" y="3081131"/>
            <a:ext cx="5229130" cy="2660781"/>
            <a:chOff x="4465485" y="3081131"/>
            <a:chExt cx="5229130" cy="2660781"/>
          </a:xfrm>
        </p:grpSpPr>
        <p:sp>
          <p:nvSpPr>
            <p:cNvPr id="210" name="Google Shape;210;p33"/>
            <p:cNvSpPr/>
            <p:nvPr/>
          </p:nvSpPr>
          <p:spPr>
            <a:xfrm>
              <a:off x="6044297" y="3934111"/>
              <a:ext cx="2150296" cy="285666"/>
            </a:xfrm>
            <a:custGeom>
              <a:avLst/>
              <a:gdLst/>
              <a:ahLst/>
              <a:cxnLst/>
              <a:rect l="l" t="t" r="r" b="b"/>
              <a:pathLst>
                <a:path w="2150296" h="285665" extrusionOk="0">
                  <a:moveTo>
                    <a:pt x="2150296" y="47613"/>
                  </a:moveTo>
                  <a:cubicBezTo>
                    <a:pt x="2150296" y="21318"/>
                    <a:pt x="2128979" y="1"/>
                    <a:pt x="2102684" y="1"/>
                  </a:cubicBezTo>
                  <a:lnTo>
                    <a:pt x="47612" y="1"/>
                  </a:lnTo>
                  <a:cubicBezTo>
                    <a:pt x="21317" y="1"/>
                    <a:pt x="0" y="21318"/>
                    <a:pt x="0" y="47613"/>
                  </a:cubicBezTo>
                  <a:lnTo>
                    <a:pt x="0" y="238052"/>
                  </a:lnTo>
                  <a:cubicBezTo>
                    <a:pt x="0" y="264347"/>
                    <a:pt x="21317" y="285664"/>
                    <a:pt x="47612" y="285664"/>
                  </a:cubicBezTo>
                  <a:lnTo>
                    <a:pt x="2102684" y="285664"/>
                  </a:lnTo>
                  <a:cubicBezTo>
                    <a:pt x="2128979" y="285664"/>
                    <a:pt x="2150296" y="264347"/>
                    <a:pt x="2150296" y="238052"/>
                  </a:cubicBezTo>
                  <a:lnTo>
                    <a:pt x="2150296" y="47613"/>
                  </a:lnTo>
                  <a:close/>
                </a:path>
              </a:pathLst>
            </a:custGeom>
            <a:solidFill>
              <a:srgbClr val="6BDEDB"/>
            </a:solidFill>
            <a:ln w="25400" cap="flat" cmpd="sng">
              <a:solidFill>
                <a:srgbClr val="2D2D3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9500" tIns="49500" rIns="49500" bIns="495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Compile time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33"/>
            <p:cNvSpPr/>
            <p:nvPr/>
          </p:nvSpPr>
          <p:spPr>
            <a:xfrm rot="-5437494">
              <a:off x="6835056" y="3654348"/>
              <a:ext cx="559559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</a:path>
              </a:pathLst>
            </a:custGeom>
            <a:solidFill>
              <a:srgbClr val="6BDEDB"/>
            </a:solidFill>
            <a:ln w="25400" cap="flat" cmpd="sng">
              <a:solidFill>
                <a:srgbClr val="24ACA8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12" name="Google Shape;212;p33"/>
            <p:cNvSpPr/>
            <p:nvPr/>
          </p:nvSpPr>
          <p:spPr>
            <a:xfrm>
              <a:off x="6192435" y="3081131"/>
              <a:ext cx="1835497" cy="293454"/>
            </a:xfrm>
            <a:custGeom>
              <a:avLst/>
              <a:gdLst/>
              <a:ahLst/>
              <a:cxnLst/>
              <a:rect l="l" t="t" r="r" b="b"/>
              <a:pathLst>
                <a:path w="1835497" h="293454" extrusionOk="0">
                  <a:moveTo>
                    <a:pt x="0" y="48910"/>
                  </a:moveTo>
                  <a:cubicBezTo>
                    <a:pt x="0" y="21898"/>
                    <a:pt x="21898" y="0"/>
                    <a:pt x="48910" y="0"/>
                  </a:cubicBezTo>
                  <a:lnTo>
                    <a:pt x="1786587" y="0"/>
                  </a:lnTo>
                  <a:cubicBezTo>
                    <a:pt x="1813599" y="0"/>
                    <a:pt x="1835497" y="21898"/>
                    <a:pt x="1835497" y="48910"/>
                  </a:cubicBezTo>
                  <a:lnTo>
                    <a:pt x="1835497" y="244544"/>
                  </a:lnTo>
                  <a:cubicBezTo>
                    <a:pt x="1835497" y="271556"/>
                    <a:pt x="1813599" y="293454"/>
                    <a:pt x="1786587" y="293454"/>
                  </a:cubicBezTo>
                  <a:lnTo>
                    <a:pt x="48910" y="293454"/>
                  </a:lnTo>
                  <a:cubicBezTo>
                    <a:pt x="21898" y="293454"/>
                    <a:pt x="0" y="271556"/>
                    <a:pt x="0" y="244544"/>
                  </a:cubicBezTo>
                  <a:lnTo>
                    <a:pt x="0" y="48910"/>
                  </a:lnTo>
                  <a:close/>
                </a:path>
              </a:pathLst>
            </a:custGeom>
            <a:solidFill>
              <a:srgbClr val="6BDEDB"/>
            </a:solidFill>
            <a:ln w="25400" cap="flat" cmpd="sng">
              <a:solidFill>
                <a:srgbClr val="2D2D3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9875" tIns="49875" rIns="49875" bIns="498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Polymorphism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33"/>
            <p:cNvSpPr/>
            <p:nvPr/>
          </p:nvSpPr>
          <p:spPr>
            <a:xfrm rot="2870566">
              <a:off x="6993184" y="4795945"/>
              <a:ext cx="1554469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</a:path>
              </a:pathLst>
            </a:custGeom>
            <a:solidFill>
              <a:srgbClr val="6BDEDB"/>
            </a:solidFill>
            <a:ln w="25400" cap="flat" cmpd="sng">
              <a:solidFill>
                <a:srgbClr val="24ACA8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14" name="Google Shape;214;p33"/>
            <p:cNvSpPr/>
            <p:nvPr/>
          </p:nvSpPr>
          <p:spPr>
            <a:xfrm>
              <a:off x="7199194" y="5372114"/>
              <a:ext cx="2495421" cy="342023"/>
            </a:xfrm>
            <a:custGeom>
              <a:avLst/>
              <a:gdLst/>
              <a:ahLst/>
              <a:cxnLst/>
              <a:rect l="l" t="t" r="r" b="b"/>
              <a:pathLst>
                <a:path w="2495421" h="342023" extrusionOk="0">
                  <a:moveTo>
                    <a:pt x="0" y="57005"/>
                  </a:moveTo>
                  <a:cubicBezTo>
                    <a:pt x="0" y="25522"/>
                    <a:pt x="25522" y="0"/>
                    <a:pt x="57005" y="0"/>
                  </a:cubicBezTo>
                  <a:lnTo>
                    <a:pt x="2438416" y="0"/>
                  </a:lnTo>
                  <a:cubicBezTo>
                    <a:pt x="2469899" y="0"/>
                    <a:pt x="2495421" y="25522"/>
                    <a:pt x="2495421" y="57005"/>
                  </a:cubicBezTo>
                  <a:lnTo>
                    <a:pt x="2495421" y="285018"/>
                  </a:lnTo>
                  <a:cubicBezTo>
                    <a:pt x="2495421" y="316501"/>
                    <a:pt x="2469899" y="342023"/>
                    <a:pt x="2438416" y="342023"/>
                  </a:cubicBezTo>
                  <a:lnTo>
                    <a:pt x="57005" y="342023"/>
                  </a:lnTo>
                  <a:cubicBezTo>
                    <a:pt x="25522" y="342023"/>
                    <a:pt x="0" y="316501"/>
                    <a:pt x="0" y="285018"/>
                  </a:cubicBezTo>
                  <a:lnTo>
                    <a:pt x="0" y="57005"/>
                  </a:lnTo>
                  <a:close/>
                </a:path>
              </a:pathLst>
            </a:custGeom>
            <a:solidFill>
              <a:srgbClr val="6BDEDB"/>
            </a:solidFill>
            <a:ln w="25400" cap="flat" cmpd="sng">
              <a:solidFill>
                <a:srgbClr val="2D2D3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7325" tIns="57325" rIns="57325" bIns="57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Operator Overloading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33"/>
            <p:cNvSpPr/>
            <p:nvPr/>
          </p:nvSpPr>
          <p:spPr>
            <a:xfrm rot="7953150">
              <a:off x="5708851" y="4782058"/>
              <a:ext cx="1526574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</a:path>
              </a:pathLst>
            </a:custGeom>
            <a:solidFill>
              <a:srgbClr val="6BDEDB"/>
            </a:solidFill>
            <a:ln w="25400" cap="flat" cmpd="sng">
              <a:solidFill>
                <a:srgbClr val="24ACA8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16" name="Google Shape;216;p33"/>
            <p:cNvSpPr/>
            <p:nvPr/>
          </p:nvSpPr>
          <p:spPr>
            <a:xfrm>
              <a:off x="4465485" y="5344340"/>
              <a:ext cx="2615956" cy="397572"/>
            </a:xfrm>
            <a:custGeom>
              <a:avLst/>
              <a:gdLst/>
              <a:ahLst/>
              <a:cxnLst/>
              <a:rect l="l" t="t" r="r" b="b"/>
              <a:pathLst>
                <a:path w="2615956" h="397572" extrusionOk="0">
                  <a:moveTo>
                    <a:pt x="0" y="66263"/>
                  </a:moveTo>
                  <a:cubicBezTo>
                    <a:pt x="0" y="29667"/>
                    <a:pt x="29667" y="0"/>
                    <a:pt x="66263" y="0"/>
                  </a:cubicBezTo>
                  <a:lnTo>
                    <a:pt x="2549693" y="0"/>
                  </a:lnTo>
                  <a:cubicBezTo>
                    <a:pt x="2586289" y="0"/>
                    <a:pt x="2615956" y="29667"/>
                    <a:pt x="2615956" y="66263"/>
                  </a:cubicBezTo>
                  <a:lnTo>
                    <a:pt x="2615956" y="331309"/>
                  </a:lnTo>
                  <a:cubicBezTo>
                    <a:pt x="2615956" y="367905"/>
                    <a:pt x="2586289" y="397572"/>
                    <a:pt x="2549693" y="397572"/>
                  </a:cubicBezTo>
                  <a:lnTo>
                    <a:pt x="66263" y="397572"/>
                  </a:lnTo>
                  <a:cubicBezTo>
                    <a:pt x="29667" y="397572"/>
                    <a:pt x="0" y="367905"/>
                    <a:pt x="0" y="331309"/>
                  </a:cubicBezTo>
                  <a:lnTo>
                    <a:pt x="0" y="66263"/>
                  </a:lnTo>
                  <a:close/>
                </a:path>
              </a:pathLst>
            </a:custGeom>
            <a:solidFill>
              <a:srgbClr val="6BDEDB"/>
            </a:solidFill>
            <a:ln w="25400" cap="flat" cmpd="sng">
              <a:solidFill>
                <a:srgbClr val="2D2D3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7650" tIns="67650" rIns="67650" bIns="67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rPr lang="en-US" sz="19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Function Overloading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17" name="Google Shape;217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76050" y="6235700"/>
            <a:ext cx="406400" cy="40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4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Concept Explanation</a:t>
            </a:r>
            <a:r>
              <a:rPr lang="en-US">
                <a:solidFill>
                  <a:srgbClr val="FF0000"/>
                </a:solidFill>
              </a:rPr>
              <a:t>: </a:t>
            </a:r>
            <a:r>
              <a:rPr lang="en-US" b="1">
                <a:solidFill>
                  <a:srgbClr val="FF0000"/>
                </a:solidFill>
              </a:rPr>
              <a:t>FUNCTION OVERLOADING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224" name="Google Shape;224;p34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In C++ two functions can share the same name as long as their parameter declarations are different.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In this situation, the functions that share the same name are said to be overloaded, and the process is referred to as function overloading.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/>
              <a:t>The secret to function overloading is that each function should use either :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/>
              <a:t>Different </a:t>
            </a:r>
            <a:r>
              <a:rPr lang="en-US" b="1"/>
              <a:t>types </a:t>
            </a:r>
            <a:r>
              <a:rPr lang="en-US"/>
              <a:t>of parameters such as int, float, etc.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/>
              <a:t>Different </a:t>
            </a:r>
            <a:r>
              <a:rPr lang="en-US" b="1"/>
              <a:t>number</a:t>
            </a:r>
            <a:r>
              <a:rPr lang="en-US"/>
              <a:t> of parameters such as </a:t>
            </a:r>
            <a:r>
              <a:rPr lang="en-US" b="1"/>
              <a:t>function1</a:t>
            </a:r>
            <a:r>
              <a:rPr lang="en-US"/>
              <a:t> contains </a:t>
            </a:r>
            <a:r>
              <a:rPr lang="en-US" b="1"/>
              <a:t>2 parameters</a:t>
            </a:r>
            <a:r>
              <a:rPr lang="en-US"/>
              <a:t> and </a:t>
            </a:r>
            <a:r>
              <a:rPr lang="en-US" b="1"/>
              <a:t>function2</a:t>
            </a:r>
            <a:r>
              <a:rPr lang="en-US"/>
              <a:t> contains  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 b="1"/>
              <a:t>      4 parameters.</a:t>
            </a:r>
            <a:endParaRPr/>
          </a:p>
          <a:p>
            <a:pPr marL="355600" lvl="0" indent="-3556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355600" lvl="0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355600" lvl="0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355600" lvl="0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355600" lvl="0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355600" lvl="0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355600" lvl="0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5" name="Google Shape;225;p34"/>
          <p:cNvSpPr txBox="1"/>
          <p:nvPr/>
        </p:nvSpPr>
        <p:spPr>
          <a:xfrm>
            <a:off x="9786568" y="5803317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9</a:t>
            </a:fld>
            <a:endParaRPr sz="1800" b="0" i="0" u="none" strike="noStrike" cap="non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26" name="Google Shape;226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76050" y="6235700"/>
            <a:ext cx="406400" cy="40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852</Words>
  <Application>Microsoft Office PowerPoint</Application>
  <PresentationFormat>Custom</PresentationFormat>
  <Paragraphs>139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Inter</vt:lpstr>
      <vt:lpstr>Calibri</vt:lpstr>
      <vt:lpstr>Georgia</vt:lpstr>
      <vt:lpstr>Noto Sans Symbols</vt:lpstr>
      <vt:lpstr>EY light background</vt:lpstr>
      <vt:lpstr>CO_IF_22316_UO4</vt:lpstr>
      <vt:lpstr>Unit 04 : Pointers and Polymorphism in c++</vt:lpstr>
      <vt:lpstr>Unit Outcome 2 : Use function overloading to solve the given problem </vt:lpstr>
      <vt:lpstr>Learning Outcome 4 : Students will be able to develop program using function overloading </vt:lpstr>
      <vt:lpstr>What we will learn today </vt:lpstr>
      <vt:lpstr>Concept Map</vt:lpstr>
      <vt:lpstr>Learning Objective/ Key learning</vt:lpstr>
      <vt:lpstr>Concept Explanation: FUNCTION OVERLOADING</vt:lpstr>
      <vt:lpstr>Concept Explanation: FUNCTION OVERLOADING</vt:lpstr>
      <vt:lpstr>Example :</vt:lpstr>
      <vt:lpstr>FUNCTION OVERLOADING</vt:lpstr>
      <vt:lpstr>FUNCTION OVERLOADING</vt:lpstr>
      <vt:lpstr>PROGRAM  FOR FUNCTION OVERLOADING :</vt:lpstr>
      <vt:lpstr>Advantages of Function Overloading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CO_IF_22316_UO4</dc:title>
  <cp:lastModifiedBy>admin</cp:lastModifiedBy>
  <cp:revision>1</cp:revision>
  <cp:lastPrinted>2025-11-12T08:27:09Z</cp:lastPrinted>
  <dcterms:modified xsi:type="dcterms:W3CDTF">2025-11-12T08:27:40Z</dcterms:modified>
</cp:coreProperties>
</file>